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0"/>
  </p:notesMasterIdLst>
  <p:sldIdLst>
    <p:sldId id="256" r:id="rId2"/>
    <p:sldId id="257" r:id="rId3"/>
    <p:sldId id="258" r:id="rId4"/>
    <p:sldId id="260" r:id="rId5"/>
    <p:sldId id="262" r:id="rId6"/>
    <p:sldId id="263" r:id="rId7"/>
    <p:sldId id="264" r:id="rId8"/>
    <p:sldId id="272" r:id="rId9"/>
    <p:sldId id="265" r:id="rId10"/>
    <p:sldId id="266" r:id="rId11"/>
    <p:sldId id="267" r:id="rId12"/>
    <p:sldId id="273" r:id="rId13"/>
    <p:sldId id="268" r:id="rId14"/>
    <p:sldId id="269" r:id="rId15"/>
    <p:sldId id="270" r:id="rId16"/>
    <p:sldId id="274" r:id="rId17"/>
    <p:sldId id="275" r:id="rId18"/>
    <p:sldId id="271" r:id="rId19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Merriweather" panose="00000500000000000000" pitchFamily="2" charset="0"/>
      <p:regular r:id="rId25"/>
      <p:bold r:id="rId26"/>
      <p:italic r:id="rId27"/>
      <p:boldItalic r:id="rId28"/>
    </p:embeddedFont>
    <p:embeddedFont>
      <p:font typeface="Roboto" panose="02000000000000000000" pitchFamily="2" charset="0"/>
      <p:regular r:id="rId29"/>
      <p:bold r:id="rId30"/>
      <p:italic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516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208ca823834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208ca823834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08ca823834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08ca823834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08ca823834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208ca823834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08ca823834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08ca823834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959886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25" y="0"/>
            <a:ext cx="9144250" cy="4398100"/>
          </a:xfrm>
          <a:custGeom>
            <a:avLst/>
            <a:gdLst/>
            <a:ahLst/>
            <a:cxnLst/>
            <a:rect l="l" t="t" r="r" b="b"/>
            <a:pathLst>
              <a:path w="365770" h="175924" extrusionOk="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>
            <a:spLocks noGrp="1"/>
          </p:cNvSpPr>
          <p:nvPr>
            <p:ph type="title" hasCustomPrompt="1"/>
          </p:nvPr>
        </p:nvSpPr>
        <p:spPr>
          <a:xfrm>
            <a:off x="311750" y="831175"/>
            <a:ext cx="5334900" cy="12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11"/>
          <p:cNvSpPr txBox="1">
            <a:spLocks noGrp="1"/>
          </p:cNvSpPr>
          <p:nvPr>
            <p:ph type="body" idx="1"/>
          </p:nvPr>
        </p:nvSpPr>
        <p:spPr>
          <a:xfrm>
            <a:off x="311700" y="2121425"/>
            <a:ext cx="5334900" cy="94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57" name="Google Shape;5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3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48099"/>
            <a:ext cx="9144250" cy="4398100"/>
          </a:xfrm>
          <a:custGeom>
            <a:avLst/>
            <a:gdLst/>
            <a:ahLst/>
            <a:cxnLst/>
            <a:rect l="l" t="t" r="r" b="b"/>
            <a:pathLst>
              <a:path w="365770" h="175924" extrusionOk="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6" name="Google Shape;16;p3"/>
          <p:cNvSpPr/>
          <p:nvPr/>
        </p:nvSpPr>
        <p:spPr>
          <a:xfrm>
            <a:off x="0" y="0"/>
            <a:ext cx="9144250" cy="4398100"/>
          </a:xfrm>
          <a:custGeom>
            <a:avLst/>
            <a:gdLst/>
            <a:ahLst/>
            <a:cxnLst/>
            <a:rect l="l" t="t" r="r" b="b"/>
            <a:pathLst>
              <a:path w="365770" h="175924" extrusionOk="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0"/>
            <a:ext cx="431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4"/>
          <p:cNvSpPr/>
          <p:nvPr/>
        </p:nvSpPr>
        <p:spPr>
          <a:xfrm>
            <a:off x="0" y="44125"/>
            <a:ext cx="4313625" cy="4399375"/>
          </a:xfrm>
          <a:custGeom>
            <a:avLst/>
            <a:gdLst/>
            <a:ahLst/>
            <a:cxnLst/>
            <a:rect l="l" t="t" r="r" b="b"/>
            <a:pathLst>
              <a:path w="172545" h="175975" extrusionOk="0">
                <a:moveTo>
                  <a:pt x="0" y="157"/>
                </a:moveTo>
                <a:lnTo>
                  <a:pt x="172419" y="0"/>
                </a:lnTo>
                <a:lnTo>
                  <a:pt x="172545" y="126541"/>
                </a:lnTo>
                <a:lnTo>
                  <a:pt x="0" y="175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22" name="Google Shape;22;p4"/>
          <p:cNvSpPr/>
          <p:nvPr/>
        </p:nvSpPr>
        <p:spPr>
          <a:xfrm>
            <a:off x="-125" y="0"/>
            <a:ext cx="4316900" cy="4395600"/>
          </a:xfrm>
          <a:custGeom>
            <a:avLst/>
            <a:gdLst/>
            <a:ahLst/>
            <a:cxnLst/>
            <a:rect l="l" t="t" r="r" b="b"/>
            <a:pathLst>
              <a:path w="172676" h="175824" extrusionOk="0">
                <a:moveTo>
                  <a:pt x="0" y="6"/>
                </a:moveTo>
                <a:lnTo>
                  <a:pt x="172676" y="0"/>
                </a:lnTo>
                <a:lnTo>
                  <a:pt x="172562" y="126442"/>
                </a:lnTo>
                <a:lnTo>
                  <a:pt x="0" y="17582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23" name="Google Shape;23;p4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body" idx="1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body" idx="2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/>
          <p:nvPr/>
        </p:nvSpPr>
        <p:spPr>
          <a:xfrm>
            <a:off x="0" y="0"/>
            <a:ext cx="3764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body" idx="1"/>
          </p:nvPr>
        </p:nvSpPr>
        <p:spPr>
          <a:xfrm>
            <a:off x="311700" y="2390650"/>
            <a:ext cx="3127500" cy="229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>
            <a:spLocks noGrp="1"/>
          </p:cNvSpPr>
          <p:nvPr>
            <p:ph type="title"/>
          </p:nvPr>
        </p:nvSpPr>
        <p:spPr>
          <a:xfrm>
            <a:off x="311675" y="798600"/>
            <a:ext cx="6247800" cy="354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3" name="Google Shape;43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subTitle" idx="1"/>
          </p:nvPr>
        </p:nvSpPr>
        <p:spPr>
          <a:xfrm>
            <a:off x="304800" y="2626725"/>
            <a:ext cx="3704400" cy="92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body" idx="2"/>
          </p:nvPr>
        </p:nvSpPr>
        <p:spPr>
          <a:xfrm>
            <a:off x="4879025" y="500925"/>
            <a:ext cx="3954000" cy="411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/>
          <p:nvPr/>
        </p:nvSpPr>
        <p:spPr>
          <a:xfrm>
            <a:off x="0" y="4369000"/>
            <a:ext cx="9144000" cy="77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10"/>
          <p:cNvSpPr txBox="1">
            <a:spLocks noGrp="1"/>
          </p:cNvSpPr>
          <p:nvPr>
            <p:ph type="body" idx="1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erriweather"/>
              <a:buNone/>
              <a:defRPr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>
            <a:endParaRPr/>
          </a:p>
        </p:txBody>
      </p:sp>
      <p:sp>
        <p:nvSpPr>
          <p:cNvPr id="53" name="Google Shape;5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paradigm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4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3"/>
          <p:cNvSpPr txBox="1">
            <a:spLocks noGrp="1"/>
          </p:cNvSpPr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200" b="1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Sign Language Recognition System- A Mobile App</a:t>
            </a: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lang="en-IN" dirty="0"/>
          </a:p>
        </p:txBody>
      </p:sp>
      <p:sp>
        <p:nvSpPr>
          <p:cNvPr id="65" name="Google Shape;65;p13"/>
          <p:cNvSpPr txBox="1">
            <a:spLocks noGrp="1"/>
          </p:cNvSpPr>
          <p:nvPr>
            <p:ph type="subTitle" idx="1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BASITH K P</a:t>
            </a:r>
            <a:endParaRPr sz="1800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21352011</a:t>
            </a:r>
            <a:endParaRPr sz="1800" b="1" dirty="0">
              <a:solidFill>
                <a:srgbClr val="000000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E9071B6-813D-E9B1-DF94-DAA2FCE2E1C5}"/>
              </a:ext>
            </a:extLst>
          </p:cNvPr>
          <p:cNvSpPr txBox="1"/>
          <p:nvPr/>
        </p:nvSpPr>
        <p:spPr>
          <a:xfrm>
            <a:off x="212370" y="0"/>
            <a:ext cx="8719259" cy="30429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Collection Process: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 Capture: Using a webcam, we captured images of various sign gestures.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Image Format: The captured images were converted to the BGR format.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 Point Extraction: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MediaPipe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Holistic model helped extract key points from the images.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Holistic Key Point Storage: Only the holistic key points were saved as ".jpg" files.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Uniformity of Scale: All images were resized to the same dimensions.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Color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Space Conversion: If the images were in BGR format, we converted them to RGB.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898F986-5768-56C6-DE04-7050ADF72F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834220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F36D842-2222-5A6A-F3A0-291B9E6CBA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BE42C69-90F6-A27C-7575-711C07DE3D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0762" y="704419"/>
            <a:ext cx="3510338" cy="263275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A72D74E-38AA-E66D-347C-7610F59E42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387" y="704419"/>
            <a:ext cx="3510339" cy="2632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555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6224CB0-53DE-80CE-83E8-A0E9800B4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training and optimisation </a:t>
            </a:r>
            <a:b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3CADA7-5363-97DC-D0ED-A8FE8D1785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1919" y="1233367"/>
            <a:ext cx="2318135" cy="3910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9516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1570974-E9B7-B417-AC9F-4D3A8056D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Experiment and results</a:t>
            </a:r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03B7CF-976F-E787-24BA-F32316C093EE}"/>
              </a:ext>
            </a:extLst>
          </p:cNvPr>
          <p:cNvSpPr txBox="1"/>
          <p:nvPr/>
        </p:nvSpPr>
        <p:spPr>
          <a:xfrm>
            <a:off x="446925" y="1375633"/>
            <a:ext cx="8385400" cy="1447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6000"/>
              </a:lnSpc>
            </a:pP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57175" indent="-257175" algn="just">
              <a:lnSpc>
                <a:spcPct val="106000"/>
              </a:lnSpc>
              <a:buFont typeface="Symbol" panose="05050102010706020507" pitchFamily="18" charset="2"/>
              <a:buChar char=""/>
            </a:pP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The system is trained to recognize 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42 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signs.</a:t>
            </a:r>
          </a:p>
          <a:p>
            <a:pPr marL="257175" indent="-257175" algn="just">
              <a:lnSpc>
                <a:spcPct val="106000"/>
              </a:lnSpc>
              <a:buFont typeface="Symbol" panose="05050102010706020507" pitchFamily="18" charset="2"/>
              <a:buChar char=""/>
            </a:pPr>
            <a:endParaRPr lang="en-US" sz="14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257175" indent="-257175" algn="just">
              <a:lnSpc>
                <a:spcPct val="106000"/>
              </a:lnSpc>
              <a:buFont typeface="Symbol" panose="05050102010706020507" pitchFamily="18" charset="2"/>
              <a:buChar char=""/>
            </a:pP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The total epochs are 50. </a:t>
            </a:r>
          </a:p>
          <a:p>
            <a:pPr algn="just">
              <a:lnSpc>
                <a:spcPct val="106000"/>
              </a:lnSpc>
            </a:pPr>
            <a:endParaRPr lang="en-US" sz="14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257175" indent="-257175" algn="just">
              <a:lnSpc>
                <a:spcPct val="106000"/>
              </a:lnSpc>
              <a:buFont typeface="Symbol" panose="05050102010706020507" pitchFamily="18" charset="2"/>
              <a:buChar char=""/>
            </a:pP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Densenet-121 performance we have observed an overall accuracy of 98.651%</a:t>
            </a:r>
          </a:p>
        </p:txBody>
      </p:sp>
    </p:spTree>
    <p:extLst>
      <p:ext uri="{BB962C8B-B14F-4D97-AF65-F5344CB8AC3E}">
        <p14:creationId xmlns:p14="http://schemas.microsoft.com/office/powerpoint/2010/main" val="37914153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A464DC-0027-B6B8-7D5C-28DBD767C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Real time testing on OpenCV</a:t>
            </a:r>
            <a:endParaRPr lang="en-IN" dirty="0"/>
          </a:p>
        </p:txBody>
      </p:sp>
      <p:pic>
        <p:nvPicPr>
          <p:cNvPr id="1026" name="Picture 4">
            <a:extLst>
              <a:ext uri="{FF2B5EF4-FFF2-40B4-BE49-F238E27FC236}">
                <a16:creationId xmlns:a16="http://schemas.microsoft.com/office/drawing/2014/main" id="{5E8D2ECF-463E-C704-7BA9-1995598924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1609181"/>
            <a:ext cx="2743200" cy="2181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" name="Picture 2">
            <a:extLst>
              <a:ext uri="{FF2B5EF4-FFF2-40B4-BE49-F238E27FC236}">
                <a16:creationId xmlns:a16="http://schemas.microsoft.com/office/drawing/2014/main" id="{7E56F134-828B-D993-C3DB-E8B547916D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2161" y="1609181"/>
            <a:ext cx="2743200" cy="219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4">
            <a:extLst>
              <a:ext uri="{FF2B5EF4-FFF2-40B4-BE49-F238E27FC236}">
                <a16:creationId xmlns:a16="http://schemas.microsoft.com/office/drawing/2014/main" id="{18CF54CB-CC61-3F79-83F9-E135CC2182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7169" y="50092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47DBD2A1-84F3-2470-A42D-284A939FAA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7169" y="54031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722C8B38-2574-7D93-02C2-BB940FA183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7169" y="75938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pic>
        <p:nvPicPr>
          <p:cNvPr id="6" name="Picture 3">
            <a:extLst>
              <a:ext uri="{FF2B5EF4-FFF2-40B4-BE49-F238E27FC236}">
                <a16:creationId xmlns:a16="http://schemas.microsoft.com/office/drawing/2014/main" id="{031CE66B-E07E-6527-EC3C-FFC4BD4735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39" y="1564181"/>
            <a:ext cx="2743200" cy="2181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71611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F2AB63-7078-106F-ACBA-EB8755CDE2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API-Flask-Mobile App</a:t>
            </a:r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4C313C-6481-1BDE-9F1F-3E0A2677398C}"/>
              </a:ext>
            </a:extLst>
          </p:cNvPr>
          <p:cNvSpPr txBox="1"/>
          <p:nvPr/>
        </p:nvSpPr>
        <p:spPr>
          <a:xfrm>
            <a:off x="106375" y="1297508"/>
            <a:ext cx="8725950" cy="32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en-GB" b="0" i="0" dirty="0">
                <a:solidFill>
                  <a:schemeClr val="tx1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Backend API Framework - Flask:</a:t>
            </a:r>
          </a:p>
          <a:p>
            <a:pPr marL="742950" lvl="1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chemeClr val="tx1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Handles communication between the mobile app and the server.</a:t>
            </a:r>
          </a:p>
          <a:p>
            <a:pPr marL="742950" lvl="1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chemeClr val="tx1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Provides endpoints for capturing sign language gestures, recognizing them, and returning translated results.</a:t>
            </a:r>
          </a:p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en-GB" b="0" i="0" dirty="0">
                <a:solidFill>
                  <a:schemeClr val="tx1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Frontend Framework - Flutter:</a:t>
            </a:r>
          </a:p>
          <a:p>
            <a:pPr marL="742950" lvl="1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chemeClr val="tx1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Used to develop the mobile app interface.</a:t>
            </a:r>
          </a:p>
          <a:p>
            <a:pPr marL="742950" lvl="1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chemeClr val="tx1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Integrates smoothly with the Flask backend API.</a:t>
            </a:r>
          </a:p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en-GB" b="0" i="0" dirty="0">
                <a:solidFill>
                  <a:schemeClr val="tx1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Communication between Mobile App and Server:</a:t>
            </a:r>
          </a:p>
          <a:p>
            <a:pPr marL="742950" lvl="1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chemeClr val="tx1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Mobile app interacts with the Flask backend API.</a:t>
            </a:r>
          </a:p>
          <a:p>
            <a:pPr marL="742950" lvl="1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chemeClr val="tx1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Sends sign language gestures to the server for recognition and translation.</a:t>
            </a:r>
          </a:p>
          <a:p>
            <a:pPr marL="742950" lvl="1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chemeClr val="tx1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Receives the translated results from the server and displays them in the mobile app</a:t>
            </a:r>
          </a:p>
        </p:txBody>
      </p:sp>
    </p:spTree>
    <p:extLst>
      <p:ext uri="{BB962C8B-B14F-4D97-AF65-F5344CB8AC3E}">
        <p14:creationId xmlns:p14="http://schemas.microsoft.com/office/powerpoint/2010/main" val="14805788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E6D61F-407A-D56A-2A2A-65949B0E06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66951F-5F97-D39F-CDFD-488637F918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885" y="133987"/>
            <a:ext cx="2005149" cy="35647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720F0A3-B375-32DA-138D-9B8D32FAC0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9846" y="133987"/>
            <a:ext cx="2097855" cy="37295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30A0B53-D32D-6F7C-8ED5-6699AA578F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4208" y="136124"/>
            <a:ext cx="2222830" cy="395169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984F65C-B7EF-0D90-D346-2B76B944A3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94154" y="161600"/>
            <a:ext cx="2107246" cy="3746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2210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84AEBBD-1CB1-994D-8CF1-B65FB1970B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BC6031-2405-1017-B5F4-4F3824E52F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3400" y="161601"/>
            <a:ext cx="2349306" cy="41765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229E2A0-196E-8CC7-8EC5-FF7B211AFF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765" y="161600"/>
            <a:ext cx="2349307" cy="417654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FA93B24-E373-762B-0D96-2442B8B509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3730" y="161599"/>
            <a:ext cx="2349307" cy="4176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6824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5ABECD-7016-4586-9E6C-12EB433E62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0788" y="1930500"/>
            <a:ext cx="3047949" cy="1282500"/>
          </a:xfrm>
        </p:spPr>
        <p:txBody>
          <a:bodyPr/>
          <a:lstStyle/>
          <a:p>
            <a:r>
              <a:rPr lang="en-GB" dirty="0"/>
              <a:t>THANK YOU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393281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overview</a:t>
            </a:r>
            <a:endParaRPr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390E29-96F5-A740-08E9-7C3912387655}"/>
              </a:ext>
            </a:extLst>
          </p:cNvPr>
          <p:cNvSpPr txBox="1"/>
          <p:nvPr/>
        </p:nvSpPr>
        <p:spPr>
          <a:xfrm>
            <a:off x="488022" y="1511562"/>
            <a:ext cx="8245012" cy="25897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57175" indent="-257175" algn="just">
              <a:lnSpc>
                <a:spcPct val="106000"/>
              </a:lnSpc>
              <a:buFont typeface="Symbol" panose="05050102010706020507" pitchFamily="18" charset="2"/>
              <a:buChar char=""/>
            </a:pPr>
            <a:r>
              <a:rPr lang="en-US" sz="1400" dirty="0">
                <a:solidFill>
                  <a:srgbClr val="2E2E2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Sign language, as a different form of the communication language, is important to large groups of people in our society</a:t>
            </a:r>
          </a:p>
          <a:p>
            <a:pPr algn="just">
              <a:lnSpc>
                <a:spcPct val="106000"/>
              </a:lnSpc>
            </a:pPr>
            <a:endParaRPr lang="en-US" sz="1400" dirty="0">
              <a:solidFill>
                <a:srgbClr val="2E2E2E"/>
              </a:solidFill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257175" indent="-257175" algn="just">
              <a:lnSpc>
                <a:spcPct val="106000"/>
              </a:lnSpc>
              <a:buFont typeface="Symbol" panose="05050102010706020507" pitchFamily="18" charset="2"/>
              <a:buChar char=""/>
            </a:pPr>
            <a:r>
              <a:rPr lang="en-US" sz="1400" dirty="0">
                <a:solidFill>
                  <a:srgbClr val="2E2E2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But only less people know sign language and that makes barriers  to dumb persons to efficiently interact with society.</a:t>
            </a:r>
          </a:p>
          <a:p>
            <a:pPr marL="257175" indent="-257175" algn="just">
              <a:lnSpc>
                <a:spcPct val="106000"/>
              </a:lnSpc>
              <a:buFont typeface="Symbol" panose="05050102010706020507" pitchFamily="18" charset="2"/>
              <a:buChar char=""/>
            </a:pPr>
            <a:endParaRPr lang="en-US" sz="1400" dirty="0">
              <a:solidFill>
                <a:srgbClr val="2E2E2E"/>
              </a:solidFill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257175" indent="-257175" algn="just">
              <a:lnSpc>
                <a:spcPct val="106000"/>
              </a:lnSpc>
              <a:buFont typeface="Symbol" panose="05050102010706020507" pitchFamily="18" charset="2"/>
              <a:buChar char=""/>
            </a:pPr>
            <a:r>
              <a:rPr lang="en-US" sz="1400" dirty="0">
                <a:solidFill>
                  <a:srgbClr val="2E2E2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Using Deep learning  the system detect and classify the signs  in the sign language</a:t>
            </a:r>
          </a:p>
          <a:p>
            <a:pPr marL="257175" indent="-257175" algn="just">
              <a:lnSpc>
                <a:spcPct val="106000"/>
              </a:lnSpc>
              <a:buFont typeface="Symbol" panose="05050102010706020507" pitchFamily="18" charset="2"/>
              <a:buChar char=""/>
            </a:pPr>
            <a:endParaRPr lang="en-US" sz="1400" dirty="0">
              <a:solidFill>
                <a:srgbClr val="2E2E2E"/>
              </a:solidFill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257175" indent="-257175" algn="just">
              <a:lnSpc>
                <a:spcPct val="106000"/>
              </a:lnSpc>
              <a:buFont typeface="Symbol" panose="05050102010706020507" pitchFamily="18" charset="2"/>
              <a:buChar char=""/>
            </a:pPr>
            <a:r>
              <a:rPr lang="en-US" sz="1400" dirty="0">
                <a:solidFill>
                  <a:srgbClr val="2E2E2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Making a mobile app </a:t>
            </a:r>
            <a:r>
              <a:rPr lang="en-US" dirty="0">
                <a:solidFill>
                  <a:srgbClr val="2E2E2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using this deep learning model</a:t>
            </a:r>
            <a:endParaRPr lang="en-US" sz="1400" dirty="0">
              <a:solidFill>
                <a:srgbClr val="2E2E2E"/>
              </a:solidFill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257175" indent="-257175" algn="just">
              <a:lnSpc>
                <a:spcPct val="106000"/>
              </a:lnSpc>
              <a:buFont typeface="Symbol" panose="05050102010706020507" pitchFamily="18" charset="2"/>
              <a:buChar char=""/>
            </a:pPr>
            <a:endParaRPr lang="en-US" sz="1400" dirty="0">
              <a:solidFill>
                <a:srgbClr val="2E2E2E"/>
              </a:solidFill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257175" indent="-257175" algn="just">
              <a:lnSpc>
                <a:spcPct val="106000"/>
              </a:lnSpc>
              <a:buFont typeface="Symbol" panose="05050102010706020507" pitchFamily="18" charset="2"/>
              <a:buChar char=""/>
            </a:pPr>
            <a:r>
              <a:rPr lang="en-US" sz="1400" dirty="0">
                <a:solidFill>
                  <a:srgbClr val="2E2E2E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The  CNN model, </a:t>
            </a:r>
            <a:r>
              <a:rPr lang="en-US" sz="1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Denset</a:t>
            </a:r>
            <a:r>
              <a:rPr lang="en-US" sz="1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121 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is </a:t>
            </a:r>
            <a:r>
              <a:rPr lang="en-US" sz="1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used here</a:t>
            </a:r>
            <a:endParaRPr lang="en-US" sz="1400" dirty="0">
              <a:solidFill>
                <a:srgbClr val="2E2E2E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OBJECTIVES</a:t>
            </a:r>
            <a:endParaRPr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420D1C-D241-6E96-5E7B-D68FCEA6A524}"/>
              </a:ext>
            </a:extLst>
          </p:cNvPr>
          <p:cNvSpPr txBox="1"/>
          <p:nvPr/>
        </p:nvSpPr>
        <p:spPr>
          <a:xfrm>
            <a:off x="311725" y="1542525"/>
            <a:ext cx="9068581" cy="22868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57175" indent="-257175" algn="just">
              <a:lnSpc>
                <a:spcPct val="106000"/>
              </a:lnSpc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n-US" sz="1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Predict sign language in real time using images.</a:t>
            </a:r>
          </a:p>
          <a:p>
            <a:pPr marL="257175" indent="-257175" algn="just">
              <a:lnSpc>
                <a:spcPct val="106000"/>
              </a:lnSpc>
              <a:spcAft>
                <a:spcPts val="600"/>
              </a:spcAft>
              <a:buFont typeface="Symbol" panose="05050102010706020507" pitchFamily="18" charset="2"/>
              <a:buChar char=""/>
            </a:pP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57175" indent="-257175" algn="just">
              <a:lnSpc>
                <a:spcPct val="106000"/>
              </a:lnSpc>
              <a:buFont typeface="Symbol" panose="05050102010706020507" pitchFamily="18" charset="2"/>
              <a:buChar char=""/>
            </a:pPr>
            <a:r>
              <a:rPr lang="en-US" sz="1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Build a Sign Language model using an Action Detection powered by Denset121 </a:t>
            </a:r>
          </a:p>
          <a:p>
            <a:pPr marL="257175" indent="-257175" algn="just">
              <a:lnSpc>
                <a:spcPct val="106000"/>
              </a:lnSpc>
              <a:buFont typeface="Symbol" panose="05050102010706020507" pitchFamily="18" charset="2"/>
              <a:buChar char=""/>
            </a:pPr>
            <a:endParaRPr lang="en-US" sz="14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57175" indent="-257175" algn="just">
              <a:lnSpc>
                <a:spcPct val="106000"/>
              </a:lnSpc>
              <a:buFont typeface="Symbol" panose="05050102010706020507" pitchFamily="18" charset="2"/>
              <a:buChar char=""/>
            </a:pPr>
            <a:endParaRPr lang="en-US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57175" indent="-257175" algn="just">
              <a:lnSpc>
                <a:spcPct val="106000"/>
              </a:lnSpc>
              <a:buFont typeface="Symbol" panose="05050102010706020507" pitchFamily="18" charset="2"/>
              <a:buChar char=""/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Build a mobile app for the sign detection using flutter dart</a:t>
            </a:r>
          </a:p>
          <a:p>
            <a:pPr algn="just">
              <a:lnSpc>
                <a:spcPct val="106000"/>
              </a:lnSpc>
            </a:pPr>
            <a:endParaRPr lang="en-US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6000"/>
              </a:lnSpc>
            </a:pPr>
            <a:endParaRPr lang="en-US" sz="14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57175" indent="-257175" algn="just">
              <a:lnSpc>
                <a:spcPct val="106000"/>
              </a:lnSpc>
              <a:buFont typeface="Symbol" panose="05050102010706020507" pitchFamily="18" charset="2"/>
              <a:buChar char=""/>
            </a:pPr>
            <a:endParaRPr lang="en-US" sz="14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ALGORITHM DEFINITION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E6ADF3-C9F2-5B39-4471-E471ECB77722}"/>
              </a:ext>
            </a:extLst>
          </p:cNvPr>
          <p:cNvSpPr txBox="1"/>
          <p:nvPr/>
        </p:nvSpPr>
        <p:spPr>
          <a:xfrm>
            <a:off x="311724" y="1597127"/>
            <a:ext cx="8832275" cy="16924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07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Convolutional Neural Network: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/>
            <a:endParaRPr lang="en-US" dirty="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</a:rPr>
              <a:t>ConvNets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 are multilayer artificial neural networks designed to handle 2D or 3D data as input.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A Convolutional Neural Network (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</a:rPr>
              <a:t>ConvNet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/CNN) is a Deep Learning system that    can take an input picture and assign importance (learnable weights and biases) to various aspects/objects in the image, as well as differentiate between them.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9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DenseNet121</a:t>
            </a:r>
            <a:endParaRPr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EFA2D9A-6944-683A-805B-F369240FB0CC}"/>
              </a:ext>
            </a:extLst>
          </p:cNvPr>
          <p:cNvSpPr txBox="1"/>
          <p:nvPr/>
        </p:nvSpPr>
        <p:spPr>
          <a:xfrm>
            <a:off x="219258" y="1407560"/>
            <a:ext cx="8520600" cy="29621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DenseNet-121 is a convolutional neural network (CNN) architecture that consists of 121 layers.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It is known for its dense connectivity pattern, where each layer is directly connected to every other layer in a feed-forward manner.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design promotes better gradient flow, reduces vanishing gradients, and enhances feature reuse within the network.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DenseNet-121 has achieved state-of-the-art performance on various computer vision tasks, such as image classification, object detection, and image segmentation.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Its dense connectivity allows it to capture fine-grained features and improve model accuracy while efficiently utilizing memory and parameters.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59C11-1DA5-E5E0-9AD5-4300516B8F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Meadiapipe</a:t>
            </a:r>
            <a:r>
              <a:rPr lang="en-GB" dirty="0"/>
              <a:t> holistic</a:t>
            </a:r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299C9C-9E89-7587-ED91-C00C970589E8}"/>
              </a:ext>
            </a:extLst>
          </p:cNvPr>
          <p:cNvSpPr txBox="1"/>
          <p:nvPr/>
        </p:nvSpPr>
        <p:spPr>
          <a:xfrm>
            <a:off x="231167" y="1360877"/>
            <a:ext cx="8251835" cy="16694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MediaPipe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Holistic is an open-source framework developed by Google that combines various machine learning models to understand human perception in real-time. It enables applications such as body pose estimation, hand tracking, facial landmark detection, and segmentation. With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MediaPipe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Holistic, developers can create interactive experiences involving the human body, making it suitable for augmented reality, fitness tracking, and interactive gaming.</a:t>
            </a:r>
          </a:p>
        </p:txBody>
      </p:sp>
    </p:spTree>
    <p:extLst>
      <p:ext uri="{BB962C8B-B14F-4D97-AF65-F5344CB8AC3E}">
        <p14:creationId xmlns:p14="http://schemas.microsoft.com/office/powerpoint/2010/main" val="33086976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BE4AE5-9339-BC1E-BAD8-6F8D88EA18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Proposed work</a:t>
            </a:r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22C2B5-5A39-886C-F407-22E2478FBC69}"/>
              </a:ext>
            </a:extLst>
          </p:cNvPr>
          <p:cNvSpPr txBox="1"/>
          <p:nvPr/>
        </p:nvSpPr>
        <p:spPr>
          <a:xfrm>
            <a:off x="115584" y="1733668"/>
            <a:ext cx="8912831" cy="25897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57175" indent="-257175" algn="just">
              <a:lnSpc>
                <a:spcPct val="106000"/>
              </a:lnSpc>
              <a:buFont typeface="Symbol" panose="05050102010706020507" pitchFamily="18" charset="2"/>
              <a:buChar char=""/>
            </a:pP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Sign language recognition requires efficient and robust data to design a highly accurate system that would be helpful for real-time users.</a:t>
            </a:r>
          </a:p>
          <a:p>
            <a:pPr marL="257175" indent="-257175" algn="just">
              <a:lnSpc>
                <a:spcPct val="106000"/>
              </a:lnSpc>
              <a:buFont typeface="Symbol" panose="05050102010706020507" pitchFamily="18" charset="2"/>
              <a:buChar char=""/>
            </a:pPr>
            <a:endParaRPr lang="en-US" sz="14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57175" indent="-257175" algn="just">
              <a:lnSpc>
                <a:spcPct val="106000"/>
              </a:lnSpc>
              <a:buFont typeface="Symbol" panose="05050102010706020507" pitchFamily="18" charset="2"/>
              <a:buChar char=""/>
            </a:pP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Here I have used the custom-built dataset to solve the sign detection and classification problem.</a:t>
            </a:r>
          </a:p>
          <a:p>
            <a:pPr algn="just">
              <a:lnSpc>
                <a:spcPct val="106000"/>
              </a:lnSpc>
            </a:pPr>
            <a:endParaRPr lang="en-US" sz="14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57175" indent="-257175" algn="just">
              <a:lnSpc>
                <a:spcPct val="106000"/>
              </a:lnSpc>
              <a:buFont typeface="Symbol" panose="05050102010706020507" pitchFamily="18" charset="2"/>
              <a:buChar char=""/>
            </a:pP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The data flows at different stages for sign language recognition viz. Dataset, Image Acquisition, Data Pre-processing, Feature Extraction, Sign Classification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257175" indent="-257175" algn="just">
              <a:lnSpc>
                <a:spcPct val="106000"/>
              </a:lnSpc>
              <a:buFont typeface="Symbol" panose="05050102010706020507" pitchFamily="18" charset="2"/>
              <a:buChar char=""/>
            </a:pPr>
            <a:endParaRPr lang="en-US" sz="14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57175" indent="-257175" algn="just">
              <a:lnSpc>
                <a:spcPct val="106000"/>
              </a:lnSpc>
              <a:buFont typeface="Symbol" panose="05050102010706020507" pitchFamily="18" charset="2"/>
              <a:buChar char=""/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API of deep learning model is made by Flask to connect with mobile app</a:t>
            </a:r>
            <a:endParaRPr lang="en-US" sz="14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57175" indent="-257175" algn="just">
              <a:lnSpc>
                <a:spcPct val="106000"/>
              </a:lnSpc>
              <a:buFont typeface="Symbol" panose="05050102010706020507" pitchFamily="18" charset="2"/>
              <a:buChar char=""/>
            </a:pPr>
            <a:endParaRPr lang="en-US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57175" indent="-257175" algn="just">
              <a:lnSpc>
                <a:spcPct val="106000"/>
              </a:lnSpc>
              <a:buFont typeface="Symbol" panose="05050102010706020507" pitchFamily="18" charset="2"/>
              <a:buChar char=""/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model of this sign classification will use on mobile app making</a:t>
            </a:r>
            <a:endParaRPr lang="en-US" sz="14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04172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800FFC-0D82-E757-45F4-90D03E29F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Work Flow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8FECA6-E891-4E2C-E20F-5D2CF90293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89044"/>
            <a:ext cx="9144000" cy="11654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209189C-81B2-DAAE-F478-EF1B47409776}"/>
              </a:ext>
            </a:extLst>
          </p:cNvPr>
          <p:cNvSpPr txBox="1"/>
          <p:nvPr/>
        </p:nvSpPr>
        <p:spPr>
          <a:xfrm>
            <a:off x="210620" y="2310140"/>
            <a:ext cx="17722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collection and pre-processing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901954-9325-624D-E899-27F54A4C088F}"/>
              </a:ext>
            </a:extLst>
          </p:cNvPr>
          <p:cNvSpPr txBox="1"/>
          <p:nvPr/>
        </p:nvSpPr>
        <p:spPr>
          <a:xfrm>
            <a:off x="2555697" y="2287284"/>
            <a:ext cx="167982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training and optimisation 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424F898-04A8-CA65-6742-3068976B473C}"/>
              </a:ext>
            </a:extLst>
          </p:cNvPr>
          <p:cNvSpPr txBox="1"/>
          <p:nvPr/>
        </p:nvSpPr>
        <p:spPr>
          <a:xfrm>
            <a:off x="4808308" y="2310140"/>
            <a:ext cx="179284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Export</a:t>
            </a:r>
          </a:p>
          <a:p>
            <a:pPr algn="ctr"/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(Flask API)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678E3AE-10B1-3751-4CE9-156ADBA80C6A}"/>
              </a:ext>
            </a:extLst>
          </p:cNvPr>
          <p:cNvSpPr txBox="1"/>
          <p:nvPr/>
        </p:nvSpPr>
        <p:spPr>
          <a:xfrm>
            <a:off x="7145677" y="2287284"/>
            <a:ext cx="199832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Mobile APP Development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54424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C880FA-DEC6-EA1D-C08B-310EE6784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collection and pre-processing</a:t>
            </a:r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A4D821-8731-F534-9363-5614BFE7E104}"/>
              </a:ext>
            </a:extLst>
          </p:cNvPr>
          <p:cNvSpPr txBox="1"/>
          <p:nvPr/>
        </p:nvSpPr>
        <p:spPr>
          <a:xfrm>
            <a:off x="205484" y="1535225"/>
            <a:ext cx="8270696" cy="289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Challenges in Data Collection:</a:t>
            </a:r>
          </a:p>
          <a:p>
            <a:pPr marL="285750" indent="-285750" algn="just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Lack of Standard Datasets: The unavailability of standard datasets for Indian Sign Language posed a challenge.</a:t>
            </a:r>
          </a:p>
          <a:p>
            <a:pPr marL="285750" indent="-285750" algn="just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Manual Dataset Construction: To overcome this, we manually captured images using a webcam, considering </a:t>
            </a: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42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different signs.</a:t>
            </a:r>
          </a:p>
          <a:p>
            <a:pPr marL="285750" indent="-285750" algn="just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7000+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images collected as data set</a:t>
            </a:r>
          </a:p>
          <a:p>
            <a:pPr algn="just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5355235"/>
      </p:ext>
    </p:extLst>
  </p:cSld>
  <p:clrMapOvr>
    <a:masterClrMapping/>
  </p:clrMapOvr>
</p:sld>
</file>

<file path=ppt/theme/theme1.xml><?xml version="1.0" encoding="utf-8"?>
<a:theme xmlns:a="http://schemas.openxmlformats.org/drawingml/2006/main" name="Paradigm">
  <a:themeElements>
    <a:clrScheme name="Paradigm">
      <a:dk1>
        <a:srgbClr val="31394D"/>
      </a:dk1>
      <a:lt1>
        <a:srgbClr val="FFFFFF"/>
      </a:lt1>
      <a:dk2>
        <a:srgbClr val="666666"/>
      </a:dk2>
      <a:lt2>
        <a:srgbClr val="626B73"/>
      </a:lt2>
      <a:accent1>
        <a:srgbClr val="002F4A"/>
      </a:accent1>
      <a:accent2>
        <a:srgbClr val="D9C4B1"/>
      </a:accent2>
      <a:accent3>
        <a:srgbClr val="EDE3DA"/>
      </a:accent3>
      <a:accent4>
        <a:srgbClr val="B85741"/>
      </a:accent4>
      <a:accent5>
        <a:srgbClr val="009384"/>
      </a:accent5>
      <a:accent6>
        <a:srgbClr val="D0F6FF"/>
      </a:accent6>
      <a:hlink>
        <a:srgbClr val="009384"/>
      </a:hlink>
      <a:folHlink>
        <a:srgbClr val="0093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4089</TotalTime>
  <Words>769</Words>
  <Application>Microsoft Office PowerPoint</Application>
  <PresentationFormat>On-screen Show (16:9)</PresentationFormat>
  <Paragraphs>84</Paragraphs>
  <Slides>18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Roboto</vt:lpstr>
      <vt:lpstr>Arial</vt:lpstr>
      <vt:lpstr>Calibri</vt:lpstr>
      <vt:lpstr>Wingdings</vt:lpstr>
      <vt:lpstr>Merriweather</vt:lpstr>
      <vt:lpstr>Symbol</vt:lpstr>
      <vt:lpstr>Times New Roman</vt:lpstr>
      <vt:lpstr>Paradigm</vt:lpstr>
      <vt:lpstr>Sign Language Recognition System- A Mobile App </vt:lpstr>
      <vt:lpstr>Project overview</vt:lpstr>
      <vt:lpstr>OBJECTIVES</vt:lpstr>
      <vt:lpstr>ALGORITHM DEFINITION</vt:lpstr>
      <vt:lpstr>DenseNet121</vt:lpstr>
      <vt:lpstr>Meadiapipe holistic</vt:lpstr>
      <vt:lpstr>Proposed work</vt:lpstr>
      <vt:lpstr>Work Flow</vt:lpstr>
      <vt:lpstr>Data collection and pre-processing</vt:lpstr>
      <vt:lpstr>PowerPoint Presentation</vt:lpstr>
      <vt:lpstr>PowerPoint Presentation</vt:lpstr>
      <vt:lpstr>Model training and optimisation  </vt:lpstr>
      <vt:lpstr>Experiment and results</vt:lpstr>
      <vt:lpstr>Real time testing on OpenCV</vt:lpstr>
      <vt:lpstr>API-Flask-Mobile App</vt:lpstr>
      <vt:lpstr>PowerPoint Presentation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Sign Language Recognition System- A Mobile App</dc:title>
  <dc:creator>ANU BASI</dc:creator>
  <cp:lastModifiedBy>Basith anu</cp:lastModifiedBy>
  <cp:revision>15</cp:revision>
  <dcterms:modified xsi:type="dcterms:W3CDTF">2023-05-24T11:27:13Z</dcterms:modified>
</cp:coreProperties>
</file>